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76154-281A-4DA1-A692-B9386F394FBD}" type="datetimeFigureOut">
              <a:rPr lang="ru-RU" smtClean="0"/>
              <a:t>30.09.2015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8A536-2962-48D3-8567-4C7467EA4145}" type="slidenum">
              <a:rPr lang="ru-RU" smtClean="0"/>
              <a:t>‹#›</a:t>
            </a:fld>
            <a:endParaRPr lang="ru-RU"/>
          </a:p>
        </p:txBody>
      </p:sp>
    </p:spTree>
    <p:extLst>
      <p:ext uri="{BB962C8B-B14F-4D97-AF65-F5344CB8AC3E}">
        <p14:creationId xmlns:p14="http://schemas.microsoft.com/office/powerpoint/2010/main" val="270843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 of the biggest things that I struggle with is accepting that fear or sadness isn’t weakness. I’m not any less of a person because I felt anxious and scared and questioned my decisions when I first moved to a new place. In fact, it takes strength to feel those feelings to the fullest and not just shove them aside to manifest themselves later in uglier ways. Be gentle on yourself and accepting of the way you feel.</a:t>
            </a:r>
            <a:endParaRPr lang="ru-RU" dirty="0"/>
          </a:p>
        </p:txBody>
      </p:sp>
      <p:sp>
        <p:nvSpPr>
          <p:cNvPr id="4" name="Slide Number Placeholder 3"/>
          <p:cNvSpPr>
            <a:spLocks noGrp="1"/>
          </p:cNvSpPr>
          <p:nvPr>
            <p:ph type="sldNum" sz="quarter" idx="10"/>
          </p:nvPr>
        </p:nvSpPr>
        <p:spPr/>
        <p:txBody>
          <a:bodyPr/>
          <a:lstStyle/>
          <a:p>
            <a:fld id="{1CE8A536-2962-48D3-8567-4C7467EA4145}" type="slidenum">
              <a:rPr lang="ru-RU" smtClean="0"/>
              <a:t>4</a:t>
            </a:fld>
            <a:endParaRPr lang="ru-RU"/>
          </a:p>
        </p:txBody>
      </p:sp>
    </p:spTree>
    <p:extLst>
      <p:ext uri="{BB962C8B-B14F-4D97-AF65-F5344CB8AC3E}">
        <p14:creationId xmlns:p14="http://schemas.microsoft.com/office/powerpoint/2010/main" val="136902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1CE8A536-2962-48D3-8567-4C7467EA4145}" type="slidenum">
              <a:rPr lang="ru-RU" smtClean="0"/>
              <a:t>14</a:t>
            </a:fld>
            <a:endParaRPr lang="ru-RU"/>
          </a:p>
        </p:txBody>
      </p:sp>
    </p:spTree>
    <p:extLst>
      <p:ext uri="{BB962C8B-B14F-4D97-AF65-F5344CB8AC3E}">
        <p14:creationId xmlns:p14="http://schemas.microsoft.com/office/powerpoint/2010/main" val="54898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D78EC6-2DD5-49B4-8C08-6401D96C2EEF}" type="datetimeFigureOut">
              <a:rPr lang="ru-RU" smtClean="0"/>
              <a:t>30.09.2015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78EC6-2DD5-49B4-8C08-6401D96C2EEF}" type="datetimeFigureOut">
              <a:rPr lang="ru-RU" smtClean="0"/>
              <a:t>30.09.2015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ED78EC6-2DD5-49B4-8C08-6401D96C2EEF}" type="datetimeFigureOut">
              <a:rPr lang="ru-RU" smtClean="0"/>
              <a:t>30.09.2015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B07CA5-F69D-4122-86A0-8F181EECE0E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78EC6-2DD5-49B4-8C08-6401D96C2EEF}" type="datetimeFigureOut">
              <a:rPr lang="ru-RU" smtClean="0"/>
              <a:t>30.09.2015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B07CA5-F69D-4122-86A0-8F181EECE0E0}" type="slidenum">
              <a:rPr lang="ru-RU" smtClean="0"/>
              <a:t>‹#›</a:t>
            </a:fld>
            <a:endParaRPr lang="ru-R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78EC6-2DD5-49B4-8C08-6401D96C2EEF}" type="datetimeFigureOut">
              <a:rPr lang="ru-RU" smtClean="0"/>
              <a:t>30.09.2015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D78EC6-2DD5-49B4-8C08-6401D96C2EEF}" type="datetimeFigureOut">
              <a:rPr lang="ru-RU" smtClean="0"/>
              <a:t>30.09.2015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5B07CA5-F69D-4122-86A0-8F181EECE0E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78EC6-2DD5-49B4-8C08-6401D96C2EEF}" type="datetimeFigureOut">
              <a:rPr lang="ru-RU" smtClean="0"/>
              <a:t>30.09.2015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78EC6-2DD5-49B4-8C08-6401D96C2EEF}" type="datetimeFigureOut">
              <a:rPr lang="ru-RU" smtClean="0"/>
              <a:t>30.09.2015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ED78EC6-2DD5-49B4-8C08-6401D96C2EEF}" type="datetimeFigureOut">
              <a:rPr lang="ru-RU" smtClean="0"/>
              <a:t>30.09.2015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5B07CA5-F69D-4122-86A0-8F181EECE0E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D78EC6-2DD5-49B4-8C08-6401D96C2EEF}" type="datetimeFigureOut">
              <a:rPr lang="ru-RU" smtClean="0"/>
              <a:t>30.09.2015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5B07CA5-F69D-4122-86A0-8F181EECE0E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78EC6-2DD5-49B4-8C08-6401D96C2EEF}" type="datetimeFigureOut">
              <a:rPr lang="ru-RU" smtClean="0"/>
              <a:t>30.09.2015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5B07CA5-F69D-4122-86A0-8F181EECE0E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ED78EC6-2DD5-49B4-8C08-6401D96C2EEF}" type="datetimeFigureOut">
              <a:rPr lang="ru-RU" smtClean="0"/>
              <a:t>30.09.2015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5B07CA5-F69D-4122-86A0-8F181EECE0E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Guide to </a:t>
            </a:r>
            <a:r>
              <a:rPr lang="en-US" dirty="0" smtClean="0"/>
              <a:t>Surviving in Bishkek, Kyrgyzstan</a:t>
            </a:r>
            <a:endParaRPr lang="ru-RU" dirty="0"/>
          </a:p>
        </p:txBody>
      </p:sp>
      <p:sp>
        <p:nvSpPr>
          <p:cNvPr id="3" name="Subtitle 2"/>
          <p:cNvSpPr>
            <a:spLocks noGrp="1"/>
          </p:cNvSpPr>
          <p:nvPr>
            <p:ph type="subTitle" idx="1"/>
          </p:nvPr>
        </p:nvSpPr>
        <p:spPr/>
        <p:txBody>
          <a:bodyPr/>
          <a:lstStyle/>
          <a:p>
            <a:r>
              <a:rPr lang="en-US" dirty="0" smtClean="0"/>
              <a:t>WHAT IT MEANS TO BE A STUDENT</a:t>
            </a:r>
            <a:endParaRPr lang="ru-RU" dirty="0"/>
          </a:p>
        </p:txBody>
      </p:sp>
    </p:spTree>
    <p:extLst>
      <p:ext uri="{BB962C8B-B14F-4D97-AF65-F5344CB8AC3E}">
        <p14:creationId xmlns:p14="http://schemas.microsoft.com/office/powerpoint/2010/main" val="397595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204864"/>
            <a:ext cx="8640960" cy="3921299"/>
          </a:xfrm>
        </p:spPr>
        <p:txBody>
          <a:bodyPr>
            <a:normAutofit lnSpcReduction="10000"/>
          </a:bodyPr>
          <a:lstStyle/>
          <a:p>
            <a:r>
              <a:rPr lang="en-US" dirty="0"/>
              <a:t>For the first time in your life, you're on your own, making decisions about what you should and shouldn't eat</a:t>
            </a:r>
            <a:r>
              <a:rPr lang="en-US" dirty="0" smtClean="0"/>
              <a:t>.</a:t>
            </a:r>
          </a:p>
          <a:p>
            <a:pPr marL="0" indent="0">
              <a:buNone/>
            </a:pPr>
            <a:endParaRPr lang="en-US" dirty="0" smtClean="0"/>
          </a:p>
          <a:p>
            <a:r>
              <a:rPr lang="en-US" dirty="0"/>
              <a:t>You're surrounded by salty snacks and sweets, you're almost always in a rush, and controlling what you consume without a kitchen at your </a:t>
            </a:r>
            <a:r>
              <a:rPr lang="en-US" dirty="0" smtClean="0"/>
              <a:t>disposal </a:t>
            </a:r>
            <a:r>
              <a:rPr lang="en-US" dirty="0"/>
              <a:t>can be majorly challenging</a:t>
            </a:r>
            <a:r>
              <a:rPr lang="en-US" dirty="0" smtClean="0"/>
              <a:t>.</a:t>
            </a:r>
          </a:p>
          <a:p>
            <a:pPr marL="0" indent="0">
              <a:buNone/>
            </a:pPr>
            <a:endParaRPr lang="en-US" dirty="0" smtClean="0"/>
          </a:p>
          <a:p>
            <a:r>
              <a:rPr lang="en-US" dirty="0"/>
              <a:t>But college is </a:t>
            </a:r>
            <a:r>
              <a:rPr lang="en-US" i="1" dirty="0"/>
              <a:t>also</a:t>
            </a:r>
            <a:r>
              <a:rPr lang="en-US" dirty="0"/>
              <a:t> the place where you can start establishing good eating patterns that will last a lifetime (and where you can break the bad ones, too!). </a:t>
            </a:r>
            <a:endParaRPr lang="ru-RU" dirty="0"/>
          </a:p>
        </p:txBody>
      </p:sp>
      <p:sp>
        <p:nvSpPr>
          <p:cNvPr id="3" name="Title 2"/>
          <p:cNvSpPr>
            <a:spLocks noGrp="1"/>
          </p:cNvSpPr>
          <p:nvPr>
            <p:ph type="title"/>
          </p:nvPr>
        </p:nvSpPr>
        <p:spPr/>
        <p:txBody>
          <a:bodyPr/>
          <a:lstStyle/>
          <a:p>
            <a:r>
              <a:rPr lang="en-US" dirty="0" smtClean="0"/>
              <a:t>9. Eat healthy food</a:t>
            </a:r>
            <a:endParaRPr lang="ru-RU" dirty="0"/>
          </a:p>
        </p:txBody>
      </p:sp>
    </p:spTree>
    <p:extLst>
      <p:ext uri="{BB962C8B-B14F-4D97-AF65-F5344CB8AC3E}">
        <p14:creationId xmlns:p14="http://schemas.microsoft.com/office/powerpoint/2010/main" val="284096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640959" cy="3672408"/>
          </a:xfrm>
        </p:spPr>
        <p:txBody>
          <a:bodyPr>
            <a:normAutofit fontScale="92500" lnSpcReduction="10000"/>
          </a:bodyPr>
          <a:lstStyle/>
          <a:p>
            <a:r>
              <a:rPr lang="en-US" b="1" dirty="0" smtClean="0"/>
              <a:t>Always get the fruit</a:t>
            </a:r>
          </a:p>
          <a:p>
            <a:r>
              <a:rPr lang="en-US" b="1" dirty="0"/>
              <a:t>Listen to your </a:t>
            </a:r>
            <a:r>
              <a:rPr lang="en-US" b="1" dirty="0" smtClean="0"/>
              <a:t>body</a:t>
            </a:r>
            <a:r>
              <a:rPr lang="en-US" b="1" dirty="0"/>
              <a:t> </a:t>
            </a:r>
          </a:p>
          <a:p>
            <a:r>
              <a:rPr lang="en-US" b="1" dirty="0"/>
              <a:t>Experiment with what you're </a:t>
            </a:r>
            <a:r>
              <a:rPr lang="en-US" b="1" dirty="0" smtClean="0"/>
              <a:t>eating (</a:t>
            </a:r>
            <a:r>
              <a:rPr lang="en-US" b="1" dirty="0"/>
              <a:t>Eat mindfully and pay attention to what works for your body and what doesn't. </a:t>
            </a:r>
            <a:r>
              <a:rPr lang="en-US" b="1" dirty="0" smtClean="0"/>
              <a:t>Ask yourself: How </a:t>
            </a:r>
            <a:r>
              <a:rPr lang="en-US" b="1" dirty="0"/>
              <a:t>does that food affect my mood, my energy, my sleep, and my digestion</a:t>
            </a:r>
            <a:r>
              <a:rPr lang="en-US" b="1" dirty="0" smtClean="0"/>
              <a:t>?)</a:t>
            </a:r>
          </a:p>
          <a:p>
            <a:r>
              <a:rPr lang="en-US" b="1" dirty="0"/>
              <a:t>Eat high-quality junk </a:t>
            </a:r>
            <a:r>
              <a:rPr lang="en-US" b="1" dirty="0" smtClean="0"/>
              <a:t>food (</a:t>
            </a:r>
            <a:r>
              <a:rPr lang="en-US" b="1" dirty="0"/>
              <a:t>if you're going to indulge in food you know isn't especially good for you, you're better off going with something a little higher quality </a:t>
            </a:r>
            <a:r>
              <a:rPr lang="en-US" b="1" dirty="0" smtClean="0"/>
              <a:t>and </a:t>
            </a:r>
            <a:r>
              <a:rPr lang="en-US" b="1" i="1" dirty="0" smtClean="0"/>
              <a:t>really</a:t>
            </a:r>
            <a:r>
              <a:rPr lang="en-US" b="1" dirty="0"/>
              <a:t> savoring </a:t>
            </a:r>
            <a:r>
              <a:rPr lang="en-US" b="1" dirty="0" smtClean="0"/>
              <a:t>it)</a:t>
            </a:r>
          </a:p>
          <a:p>
            <a:r>
              <a:rPr lang="en-US" b="1" dirty="0" smtClean="0"/>
              <a:t>DRINK LOTS OF WATER!!! (8 glasses per day)</a:t>
            </a:r>
          </a:p>
          <a:p>
            <a:endParaRPr lang="en-US" b="1" dirty="0" smtClean="0"/>
          </a:p>
          <a:p>
            <a:endParaRPr lang="en-US" b="1" dirty="0" smtClean="0"/>
          </a:p>
          <a:p>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645024"/>
            <a:ext cx="5544616" cy="3212976"/>
          </a:xfrm>
          <a:prstGeom prst="rect">
            <a:avLst/>
          </a:prstGeom>
        </p:spPr>
      </p:pic>
    </p:spTree>
    <p:extLst>
      <p:ext uri="{BB962C8B-B14F-4D97-AF65-F5344CB8AC3E}">
        <p14:creationId xmlns:p14="http://schemas.microsoft.com/office/powerpoint/2010/main" val="38109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340768"/>
            <a:ext cx="8640960" cy="5078313"/>
          </a:xfrm>
          <a:prstGeom prst="rect">
            <a:avLst/>
          </a:prstGeom>
          <a:noFill/>
        </p:spPr>
        <p:txBody>
          <a:bodyPr wrap="square" rtlCol="0">
            <a:spAutoFit/>
          </a:bodyPr>
          <a:lstStyle/>
          <a:p>
            <a:r>
              <a:rPr lang="en-US" b="1" dirty="0" smtClean="0">
                <a:solidFill>
                  <a:schemeClr val="accent1">
                    <a:lumMod val="50000"/>
                  </a:schemeClr>
                </a:solidFill>
              </a:rPr>
              <a:t>Breakfast</a:t>
            </a:r>
            <a:r>
              <a:rPr lang="en-US" dirty="0" smtClean="0"/>
              <a:t>: </a:t>
            </a:r>
            <a:r>
              <a:rPr lang="en-US" b="1" dirty="0" smtClean="0"/>
              <a:t>oatmeal (or any porridge, eggs, cereal, yogurt, fruit, nuts). </a:t>
            </a:r>
            <a:r>
              <a:rPr lang="en-US" b="1" dirty="0"/>
              <a:t>(if it's an </a:t>
            </a:r>
            <a:r>
              <a:rPr lang="en-US" b="1" dirty="0" smtClean="0"/>
              <a:t>exam </a:t>
            </a:r>
            <a:r>
              <a:rPr lang="en-US" b="1" u="sng" dirty="0" smtClean="0"/>
              <a:t>(TOEFL test) </a:t>
            </a:r>
            <a:r>
              <a:rPr lang="en-US" b="1" u="sng" dirty="0"/>
              <a:t>day, I</a:t>
            </a:r>
            <a:r>
              <a:rPr lang="en-US" b="1" u="sng" dirty="0" smtClean="0"/>
              <a:t>'d </a:t>
            </a:r>
            <a:r>
              <a:rPr lang="en-US" b="1" u="sng" dirty="0"/>
              <a:t>recommend grapes, berries, and walnuts </a:t>
            </a:r>
            <a:r>
              <a:rPr lang="en-US" b="1" dirty="0"/>
              <a:t>for optimal brain health and focus!)</a:t>
            </a:r>
            <a:r>
              <a:rPr lang="en-US" b="1" dirty="0" smtClean="0"/>
              <a:t> </a:t>
            </a:r>
          </a:p>
          <a:p>
            <a:endParaRPr lang="en-US" b="1" dirty="0"/>
          </a:p>
          <a:p>
            <a:r>
              <a:rPr lang="en-US" b="1" dirty="0" smtClean="0">
                <a:solidFill>
                  <a:schemeClr val="accent1">
                    <a:lumMod val="50000"/>
                  </a:schemeClr>
                </a:solidFill>
              </a:rPr>
              <a:t>Lunch: </a:t>
            </a:r>
            <a:r>
              <a:rPr lang="en-US" b="1" dirty="0"/>
              <a:t>It's easy to skip lunch, but it's the meal that can set you up for success for the rest of the afternoon. A salad and hearty soup combination </a:t>
            </a:r>
            <a:r>
              <a:rPr lang="en-US" b="1" dirty="0" smtClean="0"/>
              <a:t>works the best.</a:t>
            </a:r>
          </a:p>
          <a:p>
            <a:endParaRPr lang="en-US" b="1" dirty="0" smtClean="0"/>
          </a:p>
          <a:p>
            <a:r>
              <a:rPr lang="en-US" b="1" dirty="0" smtClean="0">
                <a:solidFill>
                  <a:schemeClr val="accent1">
                    <a:lumMod val="50000"/>
                  </a:schemeClr>
                </a:solidFill>
              </a:rPr>
              <a:t>Snack</a:t>
            </a:r>
            <a:r>
              <a:rPr lang="en-US" b="1" dirty="0" smtClean="0"/>
              <a:t>: </a:t>
            </a:r>
            <a:r>
              <a:rPr lang="en-US" b="1" dirty="0"/>
              <a:t>That feeling where you know you have to eat something fast, but you're not sure what? </a:t>
            </a:r>
            <a:r>
              <a:rPr lang="en-US" b="1" dirty="0" smtClean="0"/>
              <a:t>It is called </a:t>
            </a:r>
            <a:r>
              <a:rPr lang="en-US" b="1" dirty="0"/>
              <a:t>that snack stress, and it's to be avoided at all costs. </a:t>
            </a:r>
            <a:r>
              <a:rPr lang="en-US" b="1" dirty="0" smtClean="0"/>
              <a:t>Throw </a:t>
            </a:r>
            <a:r>
              <a:rPr lang="en-US" b="1" dirty="0"/>
              <a:t>a baggie of nuts or a snack bar (pick one that has less than 15 grams of sugar per serving!) in your backpack. And remember, you can never go wrong with raw veggies</a:t>
            </a:r>
            <a:r>
              <a:rPr lang="en-US" b="1" dirty="0" smtClean="0"/>
              <a:t>.</a:t>
            </a:r>
          </a:p>
          <a:p>
            <a:endParaRPr lang="en-US" b="1" dirty="0"/>
          </a:p>
          <a:p>
            <a:r>
              <a:rPr lang="en-US" b="1" dirty="0" smtClean="0">
                <a:solidFill>
                  <a:schemeClr val="accent1">
                    <a:lumMod val="50000"/>
                  </a:schemeClr>
                </a:solidFill>
              </a:rPr>
              <a:t>Dinner: </a:t>
            </a:r>
            <a:r>
              <a:rPr lang="en-US" b="1" dirty="0"/>
              <a:t>For your biggest meal of the day, go with a serving of </a:t>
            </a:r>
            <a:r>
              <a:rPr lang="en-US" b="1" dirty="0" smtClean="0"/>
              <a:t>fish, </a:t>
            </a:r>
            <a:r>
              <a:rPr lang="en-US" b="1" dirty="0"/>
              <a:t>chicken, or </a:t>
            </a:r>
            <a:r>
              <a:rPr lang="en-US" b="1" dirty="0" smtClean="0"/>
              <a:t>meat </a:t>
            </a:r>
            <a:r>
              <a:rPr lang="en-US" b="1" dirty="0"/>
              <a:t>with a side of </a:t>
            </a:r>
            <a:r>
              <a:rPr lang="en-US" b="1" dirty="0" smtClean="0"/>
              <a:t>vegetables. (Try to avoid sugar, carbohydrates.)</a:t>
            </a:r>
          </a:p>
          <a:p>
            <a:endParaRPr lang="en-US" b="1" dirty="0"/>
          </a:p>
          <a:p>
            <a:r>
              <a:rPr lang="en-US" b="1" i="1" dirty="0">
                <a:solidFill>
                  <a:schemeClr val="accent1">
                    <a:lumMod val="50000"/>
                  </a:schemeClr>
                </a:solidFill>
              </a:rPr>
              <a:t>Late-night </a:t>
            </a:r>
            <a:r>
              <a:rPr lang="en-US" b="1" i="1" dirty="0" smtClean="0">
                <a:solidFill>
                  <a:schemeClr val="accent1">
                    <a:lumMod val="50000"/>
                  </a:schemeClr>
                </a:solidFill>
              </a:rPr>
              <a:t>snack: </a:t>
            </a:r>
            <a:r>
              <a:rPr lang="en-US" b="1" dirty="0" smtClean="0"/>
              <a:t>Crackers and apples is the best option. Avoid eating salty foods like sausage, pizza, etc.: Extra </a:t>
            </a:r>
            <a:r>
              <a:rPr lang="en-US" b="1" dirty="0"/>
              <a:t>salty things have a tendency to make you feel bloated and tired the next day.</a:t>
            </a:r>
            <a:endParaRPr lang="ru-RU" b="1" dirty="0">
              <a:solidFill>
                <a:schemeClr val="accent1">
                  <a:lumMod val="50000"/>
                </a:schemeClr>
              </a:solidFill>
            </a:endParaRPr>
          </a:p>
        </p:txBody>
      </p:sp>
      <p:sp>
        <p:nvSpPr>
          <p:cNvPr id="2" name="TextBox 1"/>
          <p:cNvSpPr txBox="1"/>
          <p:nvPr/>
        </p:nvSpPr>
        <p:spPr>
          <a:xfrm>
            <a:off x="2483768" y="332656"/>
            <a:ext cx="3600400" cy="646331"/>
          </a:xfrm>
          <a:prstGeom prst="rect">
            <a:avLst/>
          </a:prstGeom>
          <a:noFill/>
        </p:spPr>
        <p:txBody>
          <a:bodyPr wrap="square" rtlCol="0">
            <a:spAutoFit/>
          </a:bodyPr>
          <a:lstStyle/>
          <a:p>
            <a:pPr algn="ctr"/>
            <a:r>
              <a:rPr lang="en-US" b="1" dirty="0" smtClean="0"/>
              <a:t>ROUTINE SUGGESTIONS</a:t>
            </a:r>
            <a:r>
              <a:rPr lang="en-US" dirty="0" smtClean="0"/>
              <a:t>:</a:t>
            </a:r>
          </a:p>
          <a:p>
            <a:pPr algn="ctr"/>
            <a:endParaRPr lang="ru-RU" dirty="0"/>
          </a:p>
        </p:txBody>
      </p:sp>
    </p:spTree>
    <p:extLst>
      <p:ext uri="{BB962C8B-B14F-4D97-AF65-F5344CB8AC3E}">
        <p14:creationId xmlns:p14="http://schemas.microsoft.com/office/powerpoint/2010/main" val="91438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healthy is easy</a:t>
            </a:r>
            <a:endParaRPr lang="ru-RU" dirty="0"/>
          </a:p>
        </p:txBody>
      </p:sp>
      <p:sp>
        <p:nvSpPr>
          <p:cNvPr id="3" name="Content Placeholder 2"/>
          <p:cNvSpPr>
            <a:spLocks noGrp="1"/>
          </p:cNvSpPr>
          <p:nvPr>
            <p:ph sz="quarter" idx="13"/>
          </p:nvPr>
        </p:nvSpPr>
        <p:spPr>
          <a:xfrm>
            <a:off x="251520" y="1916832"/>
            <a:ext cx="4247327" cy="4680520"/>
          </a:xfrm>
        </p:spPr>
        <p:txBody>
          <a:bodyPr>
            <a:normAutofit fontScale="92500" lnSpcReduction="20000"/>
          </a:bodyPr>
          <a:lstStyle/>
          <a:p>
            <a:r>
              <a:rPr lang="en-US" dirty="0"/>
              <a:t>You wake up with a sore throat the day you're set to make a major presentation, a </a:t>
            </a:r>
            <a:r>
              <a:rPr lang="en-US" dirty="0" smtClean="0"/>
              <a:t>salad </a:t>
            </a:r>
            <a:r>
              <a:rPr lang="en-US" dirty="0"/>
              <a:t>leaves you with grumbling indigestion, or you overdo it at the gym and arrive </a:t>
            </a:r>
            <a:r>
              <a:rPr lang="en-US" dirty="0" smtClean="0"/>
              <a:t>to the dorm </a:t>
            </a:r>
            <a:r>
              <a:rPr lang="en-US" dirty="0"/>
              <a:t>with a stiff neck. Wouldn't it be great to have a live-in doctor/therapist/trainer to tend to your everyday aches and pains</a:t>
            </a:r>
            <a:r>
              <a:rPr lang="en-US" dirty="0" smtClean="0"/>
              <a:t>?</a:t>
            </a:r>
          </a:p>
          <a:p>
            <a:pPr marL="0" indent="0">
              <a:buNone/>
            </a:pPr>
            <a:endParaRPr lang="en-US" dirty="0"/>
          </a:p>
          <a:p>
            <a:r>
              <a:rPr lang="en-US" dirty="0"/>
              <a:t>Here's the next best thing: all-natural, expert-recommended ways to treat ailments quickly, safely, and effectively at home. </a:t>
            </a:r>
          </a:p>
          <a:p>
            <a:endParaRPr lang="ru-RU" dirty="0"/>
          </a:p>
        </p:txBody>
      </p:sp>
      <p:sp>
        <p:nvSpPr>
          <p:cNvPr id="4" name="Content Placeholder 3"/>
          <p:cNvSpPr>
            <a:spLocks noGrp="1"/>
          </p:cNvSpPr>
          <p:nvPr>
            <p:ph sz="quarter" idx="14"/>
          </p:nvPr>
        </p:nvSpPr>
        <p:spPr>
          <a:xfrm>
            <a:off x="4572000" y="1916832"/>
            <a:ext cx="3822192" cy="4608512"/>
          </a:xfrm>
        </p:spPr>
        <p:txBody>
          <a:bodyPr/>
          <a:lstStyle/>
          <a:p>
            <a:pPr marL="457200" indent="-457200">
              <a:buFont typeface="+mj-lt"/>
              <a:buAutoNum type="arabicPeriod"/>
            </a:pPr>
            <a:r>
              <a:rPr lang="en-US" dirty="0" smtClean="0"/>
              <a:t>Eat healthy: </a:t>
            </a:r>
            <a:r>
              <a:rPr lang="en-US" b="1" dirty="0" smtClean="0"/>
              <a:t>avoid</a:t>
            </a:r>
            <a:r>
              <a:rPr lang="en-US" dirty="0" smtClean="0"/>
              <a:t> fats, coke, candy, </a:t>
            </a:r>
            <a:r>
              <a:rPr lang="en-US" dirty="0" err="1" smtClean="0"/>
              <a:t>kurut</a:t>
            </a:r>
            <a:r>
              <a:rPr lang="en-US" dirty="0" smtClean="0"/>
              <a:t>, carbohydrates, fried and salty food</a:t>
            </a:r>
          </a:p>
          <a:p>
            <a:pPr marL="457200" indent="-457200">
              <a:buFont typeface="+mj-lt"/>
              <a:buAutoNum type="arabicPeriod"/>
            </a:pPr>
            <a:r>
              <a:rPr lang="en-US" dirty="0" smtClean="0"/>
              <a:t>If you get a cold: drink lots of fluids (non-stop)-lots of black tea with lemon, raspberry or black currant jam</a:t>
            </a:r>
            <a:endParaRPr lang="ru-RU" dirty="0"/>
          </a:p>
        </p:txBody>
      </p:sp>
    </p:spTree>
    <p:extLst>
      <p:ext uri="{BB962C8B-B14F-4D97-AF65-F5344CB8AC3E}">
        <p14:creationId xmlns:p14="http://schemas.microsoft.com/office/powerpoint/2010/main" val="58591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health tips:</a:t>
            </a:r>
            <a:endParaRPr lang="ru-RU" dirty="0"/>
          </a:p>
        </p:txBody>
      </p:sp>
      <p:sp>
        <p:nvSpPr>
          <p:cNvPr id="3" name="Content Placeholder 2"/>
          <p:cNvSpPr>
            <a:spLocks noGrp="1"/>
          </p:cNvSpPr>
          <p:nvPr>
            <p:ph sz="quarter" idx="13"/>
          </p:nvPr>
        </p:nvSpPr>
        <p:spPr>
          <a:xfrm>
            <a:off x="676655" y="1556792"/>
            <a:ext cx="3822192" cy="4824536"/>
          </a:xfrm>
        </p:spPr>
        <p:txBody>
          <a:bodyPr>
            <a:normAutofit fontScale="92500"/>
          </a:bodyPr>
          <a:lstStyle/>
          <a:p>
            <a:r>
              <a:rPr lang="en-US" b="1" dirty="0"/>
              <a:t>If you get a </a:t>
            </a:r>
            <a:r>
              <a:rPr lang="en-US" b="1" dirty="0" smtClean="0"/>
              <a:t>cold/flu: </a:t>
            </a:r>
          </a:p>
          <a:p>
            <a:pPr marL="457200" indent="-457200">
              <a:buFont typeface="+mj-lt"/>
              <a:buAutoNum type="arabicPeriod"/>
            </a:pPr>
            <a:r>
              <a:rPr lang="en-US" dirty="0" smtClean="0"/>
              <a:t>drink </a:t>
            </a:r>
            <a:r>
              <a:rPr lang="en-US" dirty="0"/>
              <a:t>lots of fluids (non-stop)-lots of </a:t>
            </a:r>
            <a:r>
              <a:rPr lang="en-US" dirty="0" smtClean="0"/>
              <a:t>hot black </a:t>
            </a:r>
            <a:r>
              <a:rPr lang="en-US" dirty="0"/>
              <a:t>tea with </a:t>
            </a:r>
            <a:r>
              <a:rPr lang="en-US" dirty="0" smtClean="0"/>
              <a:t>lemon, mint, </a:t>
            </a:r>
            <a:r>
              <a:rPr lang="en-US" dirty="0"/>
              <a:t>raspberry or black currant </a:t>
            </a:r>
            <a:r>
              <a:rPr lang="en-US" dirty="0" smtClean="0"/>
              <a:t>jam (around two liters). </a:t>
            </a:r>
          </a:p>
          <a:p>
            <a:pPr marL="457200" indent="-457200">
              <a:buFont typeface="+mj-lt"/>
              <a:buAutoNum type="arabicPeriod"/>
            </a:pPr>
            <a:r>
              <a:rPr lang="en-US" dirty="0" smtClean="0"/>
              <a:t>Roll up in a blanket and sweat out the cold. (then change into dry clothes).</a:t>
            </a:r>
          </a:p>
          <a:p>
            <a:pPr marL="457200" indent="-457200">
              <a:buFont typeface="+mj-lt"/>
              <a:buAutoNum type="arabicPeriod"/>
            </a:pPr>
            <a:r>
              <a:rPr lang="en-US" dirty="0" smtClean="0"/>
              <a:t>If possible have some hot chicken broth.</a:t>
            </a:r>
          </a:p>
          <a:p>
            <a:pPr marL="457200" indent="-457200">
              <a:buFont typeface="+mj-lt"/>
              <a:buAutoNum type="arabicPeriod"/>
            </a:pPr>
            <a:r>
              <a:rPr lang="en-US" dirty="0" smtClean="0"/>
              <a:t>Also, eat lots of garlic, onion, whole lemons</a:t>
            </a:r>
            <a:endParaRPr lang="ru-RU" dirty="0"/>
          </a:p>
          <a:p>
            <a:endParaRPr lang="ru-RU" dirty="0"/>
          </a:p>
        </p:txBody>
      </p:sp>
      <p:sp>
        <p:nvSpPr>
          <p:cNvPr id="4" name="Content Placeholder 3"/>
          <p:cNvSpPr>
            <a:spLocks noGrp="1"/>
          </p:cNvSpPr>
          <p:nvPr>
            <p:ph sz="quarter" idx="14"/>
          </p:nvPr>
        </p:nvSpPr>
        <p:spPr>
          <a:xfrm>
            <a:off x="4645152" y="1556792"/>
            <a:ext cx="3822192" cy="4896544"/>
          </a:xfrm>
        </p:spPr>
        <p:txBody>
          <a:bodyPr>
            <a:normAutofit fontScale="85000" lnSpcReduction="20000"/>
          </a:bodyPr>
          <a:lstStyle/>
          <a:p>
            <a:pPr marL="457200" indent="-457200">
              <a:buFont typeface="+mj-lt"/>
              <a:buAutoNum type="arabicPeriod"/>
            </a:pPr>
            <a:r>
              <a:rPr lang="en-US" b="1" dirty="0" smtClean="0"/>
              <a:t>If you have ear infection</a:t>
            </a:r>
            <a:r>
              <a:rPr lang="en-US" dirty="0" smtClean="0"/>
              <a:t>: use the warm ironed cloth on your ear, several drops of </a:t>
            </a:r>
            <a:r>
              <a:rPr lang="en-US" dirty="0" err="1" smtClean="0"/>
              <a:t>Otipax</a:t>
            </a:r>
            <a:r>
              <a:rPr lang="en-US" dirty="0" smtClean="0"/>
              <a:t> (medicine) into your ear</a:t>
            </a:r>
          </a:p>
          <a:p>
            <a:pPr marL="457200" indent="-457200">
              <a:buFont typeface="+mj-lt"/>
              <a:buAutoNum type="arabicPeriod"/>
            </a:pPr>
            <a:r>
              <a:rPr lang="en-US" b="1" dirty="0" smtClean="0"/>
              <a:t>If your tonsils swell/sore throat:</a:t>
            </a:r>
          </a:p>
          <a:p>
            <a:r>
              <a:rPr lang="en-US" dirty="0" smtClean="0"/>
              <a:t>Follow the same routine as for the cold</a:t>
            </a:r>
          </a:p>
          <a:p>
            <a:r>
              <a:rPr lang="en-US" dirty="0" smtClean="0"/>
              <a:t>Make an application of medical spirits (vodka) on a cloth to your neck (1 hour)</a:t>
            </a:r>
          </a:p>
          <a:p>
            <a:r>
              <a:rPr lang="en-US" dirty="0" smtClean="0"/>
              <a:t>Have a hot bath for your feet </a:t>
            </a:r>
          </a:p>
          <a:p>
            <a:r>
              <a:rPr lang="en-US" dirty="0" smtClean="0"/>
              <a:t>Oil your hot feet with Vaseline and put warm cotton socks</a:t>
            </a:r>
          </a:p>
          <a:p>
            <a:r>
              <a:rPr lang="en-US" dirty="0" smtClean="0"/>
              <a:t>Or put mustard plasters (</a:t>
            </a:r>
            <a:r>
              <a:rPr lang="en-US" dirty="0" err="1" smtClean="0"/>
              <a:t>gorchichniki</a:t>
            </a:r>
            <a:r>
              <a:rPr lang="en-US" dirty="0" smtClean="0"/>
              <a:t>) into your socks for night</a:t>
            </a:r>
            <a:endParaRPr lang="ru-RU" dirty="0"/>
          </a:p>
        </p:txBody>
      </p:sp>
    </p:spTree>
    <p:extLst>
      <p:ext uri="{BB962C8B-B14F-4D97-AF65-F5344CB8AC3E}">
        <p14:creationId xmlns:p14="http://schemas.microsoft.com/office/powerpoint/2010/main" val="14609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 not overuse drugs/medicine</a:t>
            </a:r>
            <a:endParaRPr lang="ru-RU" dirty="0"/>
          </a:p>
        </p:txBody>
      </p:sp>
      <p:sp>
        <p:nvSpPr>
          <p:cNvPr id="8" name="Content Placeholder 7"/>
          <p:cNvSpPr>
            <a:spLocks noGrp="1"/>
          </p:cNvSpPr>
          <p:nvPr>
            <p:ph sz="quarter" idx="13"/>
          </p:nvPr>
        </p:nvSpPr>
        <p:spPr>
          <a:xfrm>
            <a:off x="251520" y="1700808"/>
            <a:ext cx="4247327" cy="4425672"/>
          </a:xfrm>
        </p:spPr>
        <p:txBody>
          <a:bodyPr/>
          <a:lstStyle/>
          <a:p>
            <a:r>
              <a:rPr lang="en-US" b="1" dirty="0" smtClean="0"/>
              <a:t>If you have food poisoning:</a:t>
            </a:r>
          </a:p>
          <a:p>
            <a:pPr marL="457200" indent="-457200">
              <a:buFont typeface="+mj-lt"/>
              <a:buAutoNum type="arabicPeriod"/>
            </a:pPr>
            <a:r>
              <a:rPr lang="en-US" dirty="0" smtClean="0"/>
              <a:t>Drink around 3-4 liters of warm water with </a:t>
            </a:r>
            <a:r>
              <a:rPr lang="en-US" dirty="0"/>
              <a:t>manganese </a:t>
            </a:r>
            <a:r>
              <a:rPr lang="en-US" dirty="0" smtClean="0"/>
              <a:t>crystals (</a:t>
            </a:r>
            <a:r>
              <a:rPr lang="en-US" dirty="0" err="1" smtClean="0"/>
              <a:t>marganzovka</a:t>
            </a:r>
            <a:r>
              <a:rPr lang="en-US" dirty="0" smtClean="0"/>
              <a:t>) and try to throw up (vomit)</a:t>
            </a:r>
          </a:p>
          <a:p>
            <a:pPr marL="457200" indent="-457200">
              <a:buFont typeface="+mj-lt"/>
              <a:buAutoNum type="arabicPeriod"/>
            </a:pPr>
            <a:r>
              <a:rPr lang="en-US" dirty="0" smtClean="0"/>
              <a:t>Take tablets of Activated Coal (1 per ten kilos of your weight)</a:t>
            </a:r>
          </a:p>
          <a:p>
            <a:pPr marL="457200" indent="-457200">
              <a:buFont typeface="+mj-lt"/>
              <a:buAutoNum type="arabicPeriod"/>
            </a:pPr>
            <a:r>
              <a:rPr lang="en-US" dirty="0" smtClean="0"/>
              <a:t>Then drink warm black tea with honey/sugar</a:t>
            </a:r>
            <a:endParaRPr lang="ru-RU" dirty="0"/>
          </a:p>
        </p:txBody>
      </p:sp>
      <p:sp>
        <p:nvSpPr>
          <p:cNvPr id="9" name="Content Placeholder 8"/>
          <p:cNvSpPr>
            <a:spLocks noGrp="1"/>
          </p:cNvSpPr>
          <p:nvPr>
            <p:ph sz="quarter" idx="14"/>
          </p:nvPr>
        </p:nvSpPr>
        <p:spPr>
          <a:xfrm>
            <a:off x="4645152" y="1700808"/>
            <a:ext cx="4247328" cy="4425672"/>
          </a:xfrm>
        </p:spPr>
        <p:txBody>
          <a:bodyPr>
            <a:normAutofit fontScale="92500" lnSpcReduction="20000"/>
          </a:bodyPr>
          <a:lstStyle/>
          <a:p>
            <a:r>
              <a:rPr lang="en-US" b="1" dirty="0" smtClean="0">
                <a:solidFill>
                  <a:schemeClr val="accent2">
                    <a:lumMod val="50000"/>
                  </a:schemeClr>
                </a:solidFill>
              </a:rPr>
              <a:t>If you have indigestion</a:t>
            </a:r>
          </a:p>
          <a:p>
            <a:pPr marL="0" indent="0">
              <a:buNone/>
            </a:pPr>
            <a:r>
              <a:rPr lang="en-US" b="1" dirty="0" smtClean="0">
                <a:solidFill>
                  <a:schemeClr val="accent2">
                    <a:lumMod val="50000"/>
                  </a:schemeClr>
                </a:solidFill>
              </a:rPr>
              <a:t>/stomachache/diarrhea</a:t>
            </a:r>
          </a:p>
          <a:p>
            <a:pPr marL="457200" indent="-457200">
              <a:buFont typeface="+mj-lt"/>
              <a:buAutoNum type="arabicPeriod"/>
            </a:pPr>
            <a:r>
              <a:rPr lang="en-US" dirty="0" smtClean="0"/>
              <a:t>Take two tablets of </a:t>
            </a:r>
            <a:r>
              <a:rPr lang="en-US" dirty="0" err="1" smtClean="0"/>
              <a:t>Linex</a:t>
            </a:r>
            <a:r>
              <a:rPr lang="en-US" dirty="0" smtClean="0"/>
              <a:t> every four hours the first day.</a:t>
            </a:r>
            <a:endParaRPr lang="en-US" dirty="0" smtClean="0"/>
          </a:p>
          <a:p>
            <a:pPr marL="457200" indent="-457200">
              <a:buFont typeface="+mj-lt"/>
              <a:buAutoNum type="arabicPeriod"/>
            </a:pPr>
            <a:r>
              <a:rPr lang="en-US" dirty="0" smtClean="0"/>
              <a:t>Drink lots of hot black tea with honey or crystallized sugar (</a:t>
            </a:r>
            <a:r>
              <a:rPr lang="en-US" dirty="0" err="1" smtClean="0"/>
              <a:t>navat</a:t>
            </a:r>
            <a:r>
              <a:rPr lang="en-US" dirty="0" smtClean="0"/>
              <a:t>)</a:t>
            </a:r>
          </a:p>
          <a:p>
            <a:pPr marL="457200" indent="-457200">
              <a:buFont typeface="+mj-lt"/>
              <a:buAutoNum type="arabicPeriod"/>
            </a:pPr>
            <a:r>
              <a:rPr lang="en-US" dirty="0" smtClean="0"/>
              <a:t>Massage your belly clockwise with some Vaseline and tightly wrap a cotton kerchief around your belly.</a:t>
            </a:r>
          </a:p>
          <a:p>
            <a:pPr marL="457200" indent="-457200">
              <a:buFont typeface="+mj-lt"/>
              <a:buAutoNum type="arabicPeriod"/>
            </a:pPr>
            <a:r>
              <a:rPr lang="en-US" dirty="0" smtClean="0"/>
              <a:t>Drink </a:t>
            </a:r>
            <a:r>
              <a:rPr lang="en-US" dirty="0" err="1" smtClean="0"/>
              <a:t>Airan</a:t>
            </a:r>
            <a:r>
              <a:rPr lang="en-US" dirty="0" smtClean="0"/>
              <a:t> (yogurt) with your food to easily digest food. (preventive method)</a:t>
            </a:r>
            <a:endParaRPr lang="ru-RU" dirty="0"/>
          </a:p>
        </p:txBody>
      </p:sp>
    </p:spTree>
    <p:extLst>
      <p:ext uri="{BB962C8B-B14F-4D97-AF65-F5344CB8AC3E}">
        <p14:creationId xmlns:p14="http://schemas.microsoft.com/office/powerpoint/2010/main" val="406915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 Sad? – Eat Bananas!</a:t>
            </a:r>
            <a:endParaRPr lang="ru-RU" dirty="0"/>
          </a:p>
        </p:txBody>
      </p:sp>
      <p:sp>
        <p:nvSpPr>
          <p:cNvPr id="3" name="Content Placeholder 2"/>
          <p:cNvSpPr>
            <a:spLocks noGrp="1"/>
          </p:cNvSpPr>
          <p:nvPr>
            <p:ph sz="quarter" idx="13"/>
          </p:nvPr>
        </p:nvSpPr>
        <p:spPr>
          <a:xfrm>
            <a:off x="676655" y="1700808"/>
            <a:ext cx="3822192" cy="4425672"/>
          </a:xfrm>
        </p:spPr>
        <p:txBody>
          <a:bodyPr>
            <a:normAutofit fontScale="92500" lnSpcReduction="20000"/>
          </a:bodyPr>
          <a:lstStyle/>
          <a:p>
            <a:r>
              <a:rPr lang="en-US" dirty="0" smtClean="0"/>
              <a:t>If you feel </a:t>
            </a:r>
            <a:r>
              <a:rPr lang="en-US" b="1" dirty="0" smtClean="0"/>
              <a:t>dizzy/ have headaches/feel depressed</a:t>
            </a:r>
            <a:r>
              <a:rPr lang="en-US" dirty="0" smtClean="0"/>
              <a:t>:</a:t>
            </a:r>
          </a:p>
          <a:p>
            <a:pPr marL="457200" indent="-457200">
              <a:buFont typeface="+mj-lt"/>
              <a:buAutoNum type="arabicPeriod"/>
            </a:pPr>
            <a:r>
              <a:rPr lang="en-US" b="1" dirty="0" smtClean="0"/>
              <a:t>do not </a:t>
            </a:r>
            <a:r>
              <a:rPr lang="en-US" dirty="0" smtClean="0"/>
              <a:t>eat too much sugar, drink caffeine or salt.</a:t>
            </a:r>
          </a:p>
          <a:p>
            <a:pPr marL="457200" indent="-457200">
              <a:buFont typeface="+mj-lt"/>
              <a:buAutoNum type="arabicPeriod"/>
            </a:pPr>
            <a:r>
              <a:rPr lang="en-US" dirty="0" smtClean="0"/>
              <a:t>Go out for a walk/ you need lots of fresh air</a:t>
            </a:r>
          </a:p>
          <a:p>
            <a:pPr marL="457200" indent="-457200">
              <a:buFont typeface="+mj-lt"/>
              <a:buAutoNum type="arabicPeriod"/>
            </a:pPr>
            <a:r>
              <a:rPr lang="en-US" dirty="0" smtClean="0"/>
              <a:t>Drink green tea with mint or some chamomile tea</a:t>
            </a:r>
          </a:p>
          <a:p>
            <a:pPr marL="457200" indent="-457200">
              <a:buFont typeface="+mj-lt"/>
              <a:buAutoNum type="arabicPeriod"/>
            </a:pPr>
            <a:r>
              <a:rPr lang="en-US" dirty="0" smtClean="0"/>
              <a:t>Eat some dark chocolate, a banana, </a:t>
            </a:r>
            <a:r>
              <a:rPr lang="en-US" dirty="0" smtClean="0"/>
              <a:t>an orange, some </a:t>
            </a:r>
            <a:r>
              <a:rPr lang="en-US" dirty="0" smtClean="0"/>
              <a:t>almonds or drink tomato juice (all these contain hormones of happiness</a:t>
            </a:r>
            <a:r>
              <a:rPr lang="en-US" dirty="0" smtClean="0"/>
              <a:t>)!</a:t>
            </a:r>
            <a:endParaRPr lang="en-US" dirty="0" smtClean="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88024" y="2996952"/>
            <a:ext cx="3822700" cy="2867025"/>
          </a:xfrm>
        </p:spPr>
      </p:pic>
    </p:spTree>
    <p:extLst>
      <p:ext uri="{BB962C8B-B14F-4D97-AF65-F5344CB8AC3E}">
        <p14:creationId xmlns:p14="http://schemas.microsoft.com/office/powerpoint/2010/main" val="37847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2996951"/>
            <a:ext cx="7408333" cy="3129211"/>
          </a:xfrm>
        </p:spPr>
        <p:txBody>
          <a:bodyPr>
            <a:normAutofit fontScale="77500" lnSpcReduction="20000"/>
          </a:bodyPr>
          <a:lstStyle/>
          <a:p>
            <a:pPr>
              <a:lnSpc>
                <a:spcPct val="120000"/>
              </a:lnSpc>
            </a:pPr>
            <a:r>
              <a:rPr lang="en-US" sz="2600" dirty="0" smtClean="0"/>
              <a:t>Do regular physical activities!!! (walk from dorm to campus)</a:t>
            </a:r>
          </a:p>
          <a:p>
            <a:pPr>
              <a:lnSpc>
                <a:spcPct val="120000"/>
              </a:lnSpc>
            </a:pPr>
            <a:r>
              <a:rPr lang="en-US" sz="2600" dirty="0" smtClean="0"/>
              <a:t>Drink lots of water!!!</a:t>
            </a:r>
          </a:p>
          <a:p>
            <a:pPr>
              <a:lnSpc>
                <a:spcPct val="120000"/>
              </a:lnSpc>
            </a:pPr>
            <a:r>
              <a:rPr lang="en-US" sz="2600" dirty="0" smtClean="0"/>
              <a:t>Keep your feet warm!!!</a:t>
            </a:r>
          </a:p>
          <a:p>
            <a:pPr>
              <a:lnSpc>
                <a:spcPct val="120000"/>
              </a:lnSpc>
            </a:pPr>
            <a:r>
              <a:rPr lang="en-US" sz="2600" dirty="0" smtClean="0"/>
              <a:t>An apple a day keeps the doctor away!!!</a:t>
            </a:r>
          </a:p>
          <a:p>
            <a:pPr>
              <a:lnSpc>
                <a:spcPct val="120000"/>
              </a:lnSpc>
            </a:pPr>
            <a:r>
              <a:rPr lang="en-US" sz="2600" dirty="0" smtClean="0"/>
              <a:t>Smile!!!</a:t>
            </a:r>
          </a:p>
          <a:p>
            <a:pPr>
              <a:lnSpc>
                <a:spcPct val="120000"/>
              </a:lnSpc>
            </a:pPr>
            <a:r>
              <a:rPr lang="en-US" sz="2600" dirty="0" smtClean="0"/>
              <a:t>Talk to people!!!</a:t>
            </a:r>
          </a:p>
          <a:p>
            <a:endParaRPr lang="en-US" dirty="0"/>
          </a:p>
          <a:p>
            <a:pPr algn="ctr"/>
            <a:r>
              <a:rPr lang="en-US" sz="3300" dirty="0" smtClean="0"/>
              <a:t>THANK YOU!!!!</a:t>
            </a:r>
            <a:endParaRPr lang="ru-RU" sz="3300" dirty="0"/>
          </a:p>
        </p:txBody>
      </p:sp>
      <p:sp>
        <p:nvSpPr>
          <p:cNvPr id="5" name="Title 4"/>
          <p:cNvSpPr>
            <a:spLocks noGrp="1"/>
          </p:cNvSpPr>
          <p:nvPr>
            <p:ph type="title"/>
          </p:nvPr>
        </p:nvSpPr>
        <p:spPr/>
        <p:txBody>
          <a:bodyPr/>
          <a:lstStyle/>
          <a:p>
            <a:r>
              <a:rPr lang="en-US" dirty="0" smtClean="0"/>
              <a:t>Top Tips</a:t>
            </a:r>
            <a:endParaRPr lang="ru-RU" dirty="0"/>
          </a:p>
        </p:txBody>
      </p:sp>
    </p:spTree>
    <p:extLst>
      <p:ext uri="{BB962C8B-B14F-4D97-AF65-F5344CB8AC3E}">
        <p14:creationId xmlns:p14="http://schemas.microsoft.com/office/powerpoint/2010/main" val="284650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2060848"/>
            <a:ext cx="8568952" cy="4320480"/>
          </a:xfrm>
        </p:spPr>
        <p:txBody>
          <a:bodyPr>
            <a:normAutofit/>
          </a:bodyPr>
          <a:lstStyle/>
          <a:p>
            <a:r>
              <a:rPr lang="en-US" dirty="0"/>
              <a:t>C</a:t>
            </a:r>
            <a:r>
              <a:rPr lang="en-US" dirty="0" smtClean="0"/>
              <a:t>hanging </a:t>
            </a:r>
            <a:r>
              <a:rPr lang="en-US" dirty="0"/>
              <a:t>space is a major shock to our emotional and mental equilibrium</a:t>
            </a:r>
            <a:r>
              <a:rPr lang="en-US" dirty="0" smtClean="0"/>
              <a:t>.</a:t>
            </a:r>
          </a:p>
          <a:p>
            <a:pPr marL="0" indent="0">
              <a:buNone/>
            </a:pPr>
            <a:endParaRPr lang="en-US" dirty="0" smtClean="0"/>
          </a:p>
          <a:p>
            <a:r>
              <a:rPr lang="en-US" dirty="0" smtClean="0"/>
              <a:t> </a:t>
            </a:r>
            <a:r>
              <a:rPr lang="en-US" dirty="0"/>
              <a:t>Our homes are our safe places, our nests to hide and recover and escape the outside world, especially for those of us who are especially sensitive or clairvoyant. </a:t>
            </a:r>
            <a:endParaRPr lang="en-US" dirty="0" smtClean="0"/>
          </a:p>
          <a:p>
            <a:pPr marL="0" indent="0">
              <a:buNone/>
            </a:pPr>
            <a:endParaRPr lang="en-US" dirty="0" smtClean="0"/>
          </a:p>
          <a:p>
            <a:r>
              <a:rPr lang="en-US" dirty="0"/>
              <a:t>You no longer have that safe space, and you are faced with the task of having </a:t>
            </a:r>
            <a:r>
              <a:rPr lang="en-US" b="1" dirty="0"/>
              <a:t>to create it again </a:t>
            </a:r>
            <a:r>
              <a:rPr lang="en-US" dirty="0"/>
              <a:t>from the ground up</a:t>
            </a:r>
            <a:r>
              <a:rPr lang="en-US" dirty="0" smtClean="0"/>
              <a:t>.</a:t>
            </a:r>
          </a:p>
          <a:p>
            <a:pPr marL="0" indent="0">
              <a:buNone/>
            </a:pPr>
            <a:r>
              <a:rPr lang="en-US" dirty="0" smtClean="0"/>
              <a:t> </a:t>
            </a:r>
            <a:r>
              <a:rPr lang="en-US" b="1" dirty="0"/>
              <a:t>Tell yourself that you are brave and strong, and believe it.</a:t>
            </a:r>
          </a:p>
          <a:p>
            <a:pPr marL="0" indent="0">
              <a:buNone/>
            </a:pPr>
            <a:endParaRPr lang="ru-RU" dirty="0"/>
          </a:p>
        </p:txBody>
      </p:sp>
      <p:sp>
        <p:nvSpPr>
          <p:cNvPr id="3" name="Title 2"/>
          <p:cNvSpPr>
            <a:spLocks noGrp="1"/>
          </p:cNvSpPr>
          <p:nvPr>
            <p:ph type="title"/>
          </p:nvPr>
        </p:nvSpPr>
        <p:spPr>
          <a:xfrm>
            <a:off x="457200" y="338327"/>
            <a:ext cx="8229600" cy="1578505"/>
          </a:xfrm>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1</a:t>
            </a:r>
            <a:r>
              <a:rPr lang="en-US" sz="4000" b="1" dirty="0"/>
              <a:t>. Remind yourself daily how courageous you are.</a:t>
            </a:r>
            <a:br>
              <a:rPr lang="en-US" sz="4000" b="1" dirty="0"/>
            </a:br>
            <a:r>
              <a:rPr lang="en-US" dirty="0"/>
              <a:t/>
            </a:r>
            <a:br>
              <a:rPr lang="en-US" dirty="0"/>
            </a:br>
            <a:r>
              <a:rPr lang="en-US" dirty="0" smtClean="0"/>
              <a:t/>
            </a:r>
            <a:br>
              <a:rPr lang="en-US" dirty="0" smtClean="0"/>
            </a:br>
            <a:endParaRPr lang="ru-RU" dirty="0"/>
          </a:p>
        </p:txBody>
      </p:sp>
    </p:spTree>
    <p:extLst>
      <p:ext uri="{BB962C8B-B14F-4D97-AF65-F5344CB8AC3E}">
        <p14:creationId xmlns:p14="http://schemas.microsoft.com/office/powerpoint/2010/main" val="11541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916832"/>
            <a:ext cx="4048457" cy="4209331"/>
          </a:xfrm>
        </p:spPr>
      </p:pic>
      <p:sp>
        <p:nvSpPr>
          <p:cNvPr id="3" name="Title 2"/>
          <p:cNvSpPr>
            <a:spLocks noGrp="1"/>
          </p:cNvSpPr>
          <p:nvPr>
            <p:ph type="title"/>
          </p:nvPr>
        </p:nvSpPr>
        <p:spPr/>
        <p:txBody>
          <a:bodyPr>
            <a:normAutofit fontScale="90000"/>
          </a:bodyPr>
          <a:lstStyle/>
          <a:p>
            <a:r>
              <a:rPr lang="en-US" b="1" dirty="0"/>
              <a:t>2. Lose your fear of solitude.</a:t>
            </a:r>
            <a:br>
              <a:rPr lang="en-US" b="1" dirty="0"/>
            </a:br>
            <a:endParaRPr lang="ru-RU" dirty="0"/>
          </a:p>
        </p:txBody>
      </p:sp>
      <p:sp>
        <p:nvSpPr>
          <p:cNvPr id="5" name="TextBox 4"/>
          <p:cNvSpPr txBox="1"/>
          <p:nvPr/>
        </p:nvSpPr>
        <p:spPr>
          <a:xfrm>
            <a:off x="4644008" y="2852936"/>
            <a:ext cx="4104456" cy="2031325"/>
          </a:xfrm>
          <a:prstGeom prst="rect">
            <a:avLst/>
          </a:prstGeom>
          <a:noFill/>
        </p:spPr>
        <p:txBody>
          <a:bodyPr wrap="square" rtlCol="0">
            <a:spAutoFit/>
          </a:bodyPr>
          <a:lstStyle/>
          <a:p>
            <a:pPr marL="285750" indent="-285750">
              <a:buFont typeface="Arial" pitchFamily="34" charset="0"/>
              <a:buChar char="•"/>
            </a:pPr>
            <a:r>
              <a:rPr lang="en-US" b="1" dirty="0" smtClean="0"/>
              <a:t>Don’t </a:t>
            </a:r>
            <a:r>
              <a:rPr lang="en-US" b="1" dirty="0"/>
              <a:t>be afraid to explore on your own</a:t>
            </a:r>
            <a:r>
              <a:rPr lang="en-US" b="1" dirty="0" smtClean="0"/>
              <a:t>.</a:t>
            </a:r>
          </a:p>
          <a:p>
            <a:pPr marL="285750" indent="-285750">
              <a:buFont typeface="Arial" pitchFamily="34" charset="0"/>
              <a:buChar char="•"/>
            </a:pPr>
            <a:r>
              <a:rPr lang="en-US" b="1" dirty="0"/>
              <a:t>Give yourself the gift of independence, and establish that quality from the start. </a:t>
            </a:r>
            <a:endParaRPr lang="en-US" b="1" dirty="0" smtClean="0"/>
          </a:p>
          <a:p>
            <a:pPr marL="285750" indent="-285750">
              <a:buFont typeface="Arial" pitchFamily="34" charset="0"/>
              <a:buChar char="•"/>
            </a:pPr>
            <a:endParaRPr lang="en-US" dirty="0"/>
          </a:p>
          <a:p>
            <a:pPr marL="285750" indent="-285750">
              <a:buFont typeface="Arial" pitchFamily="34" charset="0"/>
              <a:buChar char="•"/>
            </a:pPr>
            <a:r>
              <a:rPr lang="en-US" b="1" u="sng" dirty="0" smtClean="0"/>
              <a:t>All </a:t>
            </a:r>
            <a:r>
              <a:rPr lang="en-US" b="1" u="sng" dirty="0"/>
              <a:t>you need is </a:t>
            </a:r>
            <a:r>
              <a:rPr lang="en-US" b="1" i="1" u="sng" dirty="0"/>
              <a:t>you</a:t>
            </a:r>
            <a:r>
              <a:rPr lang="en-US" i="1" u="sng" dirty="0"/>
              <a:t>. </a:t>
            </a:r>
            <a:endParaRPr lang="ru-RU" u="sng" dirty="0"/>
          </a:p>
        </p:txBody>
      </p:sp>
    </p:spTree>
    <p:extLst>
      <p:ext uri="{BB962C8B-B14F-4D97-AF65-F5344CB8AC3E}">
        <p14:creationId xmlns:p14="http://schemas.microsoft.com/office/powerpoint/2010/main" val="392130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675467"/>
            <a:ext cx="3857915" cy="3450696"/>
          </a:xfrm>
          <a:solidFill>
            <a:schemeClr val="bg1"/>
          </a:solidFill>
        </p:spPr>
        <p:txBody>
          <a:bodyPr/>
          <a:lstStyle/>
          <a:p>
            <a:r>
              <a:rPr lang="en-US" dirty="0" smtClean="0">
                <a:solidFill>
                  <a:schemeClr val="tx2">
                    <a:lumMod val="60000"/>
                    <a:lumOff val="40000"/>
                  </a:schemeClr>
                </a:solidFill>
              </a:rPr>
              <a:t>Don’t </a:t>
            </a:r>
            <a:r>
              <a:rPr lang="en-US" dirty="0">
                <a:solidFill>
                  <a:schemeClr val="tx2">
                    <a:lumMod val="60000"/>
                    <a:lumOff val="40000"/>
                  </a:schemeClr>
                </a:solidFill>
              </a:rPr>
              <a:t>be afraid to be afraid</a:t>
            </a:r>
            <a:r>
              <a:rPr lang="en-US" dirty="0" smtClean="0">
                <a:solidFill>
                  <a:schemeClr val="tx2">
                    <a:lumMod val="60000"/>
                    <a:lumOff val="40000"/>
                  </a:schemeClr>
                </a:solidFill>
              </a:rPr>
              <a:t>.</a:t>
            </a:r>
          </a:p>
          <a:p>
            <a:endParaRPr lang="en-US" dirty="0" smtClean="0">
              <a:solidFill>
                <a:schemeClr val="tx2">
                  <a:lumMod val="60000"/>
                  <a:lumOff val="40000"/>
                </a:schemeClr>
              </a:solidFill>
            </a:endParaRPr>
          </a:p>
          <a:p>
            <a:r>
              <a:rPr lang="en-US" dirty="0" smtClean="0">
                <a:solidFill>
                  <a:schemeClr val="tx2">
                    <a:lumMod val="60000"/>
                    <a:lumOff val="40000"/>
                  </a:schemeClr>
                </a:solidFill>
              </a:rPr>
              <a:t>Be </a:t>
            </a:r>
            <a:r>
              <a:rPr lang="en-US" dirty="0">
                <a:solidFill>
                  <a:schemeClr val="tx2">
                    <a:lumMod val="60000"/>
                    <a:lumOff val="40000"/>
                  </a:schemeClr>
                </a:solidFill>
              </a:rPr>
              <a:t>gentle on yourself and accepting of the way you feel.</a:t>
            </a:r>
            <a:endParaRPr lang="ru-RU" dirty="0">
              <a:solidFill>
                <a:schemeClr val="tx2">
                  <a:lumMod val="60000"/>
                  <a:lumOff val="40000"/>
                </a:schemeClr>
              </a:solidFill>
            </a:endParaRPr>
          </a:p>
          <a:p>
            <a:pPr marL="0" indent="0">
              <a:buNone/>
            </a:pPr>
            <a:endParaRPr lang="ru-RU" dirty="0"/>
          </a:p>
        </p:txBody>
      </p:sp>
      <p:sp>
        <p:nvSpPr>
          <p:cNvPr id="3" name="Title 2"/>
          <p:cNvSpPr>
            <a:spLocks noGrp="1"/>
          </p:cNvSpPr>
          <p:nvPr>
            <p:ph type="title"/>
          </p:nvPr>
        </p:nvSpPr>
        <p:spPr/>
        <p:txBody>
          <a:bodyPr>
            <a:normAutofit fontScale="90000"/>
          </a:bodyPr>
          <a:lstStyle/>
          <a:p>
            <a:r>
              <a:rPr lang="en-US" b="1" dirty="0" smtClean="0"/>
              <a:t>3. Be </a:t>
            </a:r>
            <a:r>
              <a:rPr lang="en-US" b="1" dirty="0"/>
              <a:t>gentle on yourself.</a:t>
            </a:r>
            <a:br>
              <a:rPr lang="en-US" b="1" dirty="0"/>
            </a:br>
            <a:endParaRPr lang="ru-R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564904"/>
            <a:ext cx="4752528" cy="3672408"/>
          </a:xfrm>
          <a:prstGeom prst="rect">
            <a:avLst/>
          </a:prstGeom>
        </p:spPr>
      </p:pic>
    </p:spTree>
    <p:extLst>
      <p:ext uri="{BB962C8B-B14F-4D97-AF65-F5344CB8AC3E}">
        <p14:creationId xmlns:p14="http://schemas.microsoft.com/office/powerpoint/2010/main" val="70226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824"/>
            <a:ext cx="6019578" cy="3451225"/>
          </a:xfrm>
        </p:spPr>
      </p:pic>
      <p:sp>
        <p:nvSpPr>
          <p:cNvPr id="3" name="Title 2"/>
          <p:cNvSpPr>
            <a:spLocks noGrp="1"/>
          </p:cNvSpPr>
          <p:nvPr>
            <p:ph type="title"/>
          </p:nvPr>
        </p:nvSpPr>
        <p:spPr>
          <a:xfrm>
            <a:off x="457200" y="338328"/>
            <a:ext cx="8229600" cy="1938544"/>
          </a:xfrm>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a:t>4</a:t>
            </a:r>
            <a:r>
              <a:rPr lang="en-US" sz="4000" b="1" dirty="0" smtClean="0"/>
              <a:t>.</a:t>
            </a:r>
            <a:r>
              <a:rPr lang="en-US" sz="4000" b="1" dirty="0"/>
              <a:t> Appreciate the differences, don’t compare them.</a:t>
            </a:r>
            <a:br>
              <a:rPr lang="en-US" sz="4000" b="1" dirty="0"/>
            </a:br>
            <a:r>
              <a:rPr lang="en-US" dirty="0"/>
              <a:t/>
            </a:r>
            <a:br>
              <a:rPr lang="en-US" dirty="0"/>
            </a:br>
            <a:endParaRPr lang="ru-RU" dirty="0"/>
          </a:p>
        </p:txBody>
      </p:sp>
      <p:sp>
        <p:nvSpPr>
          <p:cNvPr id="5" name="TextBox 4"/>
          <p:cNvSpPr txBox="1"/>
          <p:nvPr/>
        </p:nvSpPr>
        <p:spPr>
          <a:xfrm>
            <a:off x="5724128" y="1844824"/>
            <a:ext cx="3240360" cy="1754326"/>
          </a:xfrm>
          <a:prstGeom prst="rect">
            <a:avLst/>
          </a:prstGeom>
          <a:noFill/>
        </p:spPr>
        <p:txBody>
          <a:bodyPr wrap="square" rtlCol="0">
            <a:spAutoFit/>
          </a:bodyPr>
          <a:lstStyle/>
          <a:p>
            <a:pPr marL="285750" indent="-285750">
              <a:buFont typeface="Arial" pitchFamily="34" charset="0"/>
              <a:buChar char="•"/>
            </a:pPr>
            <a:r>
              <a:rPr lang="en-US" b="1" dirty="0"/>
              <a:t>No living situation will be the same. When you transition to a new place and a new home, you are embarking on a completely unique adventure.</a:t>
            </a:r>
            <a:endParaRPr lang="ru-RU" b="1" dirty="0"/>
          </a:p>
        </p:txBody>
      </p:sp>
      <p:sp>
        <p:nvSpPr>
          <p:cNvPr id="6" name="TextBox 5"/>
          <p:cNvSpPr txBox="1"/>
          <p:nvPr/>
        </p:nvSpPr>
        <p:spPr>
          <a:xfrm>
            <a:off x="6444208" y="3789040"/>
            <a:ext cx="2232248" cy="2308324"/>
          </a:xfrm>
          <a:prstGeom prst="rect">
            <a:avLst/>
          </a:prstGeom>
          <a:noFill/>
        </p:spPr>
        <p:txBody>
          <a:bodyPr wrap="square" rtlCol="0">
            <a:spAutoFit/>
          </a:bodyPr>
          <a:lstStyle/>
          <a:p>
            <a:endParaRPr lang="en-US" b="1" dirty="0" smtClean="0"/>
          </a:p>
          <a:p>
            <a:endParaRPr lang="en-US" b="1" dirty="0"/>
          </a:p>
          <a:p>
            <a:r>
              <a:rPr lang="en-US" b="1" dirty="0" smtClean="0"/>
              <a:t>Embrace </a:t>
            </a:r>
            <a:r>
              <a:rPr lang="en-US" b="1" dirty="0"/>
              <a:t>all the new parts of your home that you will grow to love, rather than focusing on what it lacks.</a:t>
            </a:r>
            <a:endParaRPr lang="ru-RU" b="1" dirty="0"/>
          </a:p>
        </p:txBody>
      </p:sp>
    </p:spTree>
    <p:extLst>
      <p:ext uri="{BB962C8B-B14F-4D97-AF65-F5344CB8AC3E}">
        <p14:creationId xmlns:p14="http://schemas.microsoft.com/office/powerpoint/2010/main" val="195092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51295"/>
            <a:ext cx="4664512" cy="3481960"/>
          </a:xfrm>
        </p:spPr>
      </p:pic>
      <p:sp>
        <p:nvSpPr>
          <p:cNvPr id="3" name="Title 2"/>
          <p:cNvSpPr>
            <a:spLocks noGrp="1"/>
          </p:cNvSpPr>
          <p:nvPr>
            <p:ph type="title"/>
          </p:nvPr>
        </p:nvSpPr>
        <p:spPr>
          <a:xfrm>
            <a:off x="457200" y="338328"/>
            <a:ext cx="8229600" cy="1578504"/>
          </a:xfrm>
        </p:spPr>
        <p:txBody>
          <a:bodyPr>
            <a:normAutofit/>
          </a:bodyPr>
          <a:lstStyle/>
          <a:p>
            <a:r>
              <a:rPr lang="en-US" b="1" dirty="0"/>
              <a:t>5</a:t>
            </a:r>
            <a:r>
              <a:rPr lang="en-US" b="1" dirty="0" smtClean="0"/>
              <a:t>.</a:t>
            </a:r>
            <a:r>
              <a:rPr lang="en-US" b="1" dirty="0"/>
              <a:t> Find the beauty in small things.</a:t>
            </a:r>
            <a:br>
              <a:rPr lang="en-US" b="1" dirty="0"/>
            </a:br>
            <a:endParaRPr lang="ru-RU" dirty="0"/>
          </a:p>
        </p:txBody>
      </p:sp>
      <p:sp>
        <p:nvSpPr>
          <p:cNvPr id="6" name="TextBox 5"/>
          <p:cNvSpPr txBox="1"/>
          <p:nvPr/>
        </p:nvSpPr>
        <p:spPr>
          <a:xfrm>
            <a:off x="5508104" y="2780928"/>
            <a:ext cx="3312368" cy="3693319"/>
          </a:xfrm>
          <a:prstGeom prst="rect">
            <a:avLst/>
          </a:prstGeom>
          <a:noFill/>
        </p:spPr>
        <p:txBody>
          <a:bodyPr wrap="square" rtlCol="0">
            <a:spAutoFit/>
          </a:bodyPr>
          <a:lstStyle/>
          <a:p>
            <a:r>
              <a:rPr lang="en-US" b="1" dirty="0"/>
              <a:t>Whenever you feel like you’re forgetting to be grateful, take a moment to be appreciative of the things around you, no matter how insignificant they made be</a:t>
            </a:r>
            <a:r>
              <a:rPr lang="en-US" b="1" dirty="0" smtClean="0"/>
              <a:t>.</a:t>
            </a:r>
          </a:p>
          <a:p>
            <a:endParaRPr lang="en-US" b="1" dirty="0"/>
          </a:p>
          <a:p>
            <a:r>
              <a:rPr lang="en-US" b="1" dirty="0" smtClean="0"/>
              <a:t>For example, “I’m </a:t>
            </a:r>
            <a:r>
              <a:rPr lang="en-US" b="1" dirty="0"/>
              <a:t>grateful for my turquoise nail polish, which makes me feel happy when I look at it.” It’s a simple practice, but it makes a huge impact.</a:t>
            </a:r>
            <a:endParaRPr lang="ru-RU" b="1" dirty="0"/>
          </a:p>
        </p:txBody>
      </p:sp>
    </p:spTree>
    <p:extLst>
      <p:ext uri="{BB962C8B-B14F-4D97-AF65-F5344CB8AC3E}">
        <p14:creationId xmlns:p14="http://schemas.microsoft.com/office/powerpoint/2010/main" val="217275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48880"/>
            <a:ext cx="7408333" cy="3777283"/>
          </a:xfrm>
        </p:spPr>
        <p:txBody>
          <a:bodyPr/>
          <a:lstStyle/>
          <a:p>
            <a:r>
              <a:rPr lang="en-US" dirty="0"/>
              <a:t>But what I’m learning more and more is that friendships, even long distance friendships, will help you feel stable and grounded when your world is turned upside down</a:t>
            </a:r>
            <a:r>
              <a:rPr lang="en-US" dirty="0" smtClean="0"/>
              <a:t>.</a:t>
            </a:r>
          </a:p>
          <a:p>
            <a:pPr marL="0" indent="0">
              <a:buNone/>
            </a:pPr>
            <a:endParaRPr lang="en-US" dirty="0" smtClean="0"/>
          </a:p>
          <a:p>
            <a:r>
              <a:rPr lang="en-US" dirty="0"/>
              <a:t>One beautiful thing about all these crazy advances in technology is that it allows us to stay connected and feel close to the ones we love when we’re far away.</a:t>
            </a:r>
            <a:endParaRPr lang="ru-RU" dirty="0"/>
          </a:p>
        </p:txBody>
      </p:sp>
      <p:sp>
        <p:nvSpPr>
          <p:cNvPr id="3" name="Title 2"/>
          <p:cNvSpPr>
            <a:spLocks noGrp="1"/>
          </p:cNvSpPr>
          <p:nvPr>
            <p:ph type="title"/>
          </p:nvPr>
        </p:nvSpPr>
        <p:spPr/>
        <p:txBody>
          <a:bodyPr>
            <a:normAutofit fontScale="90000"/>
          </a:bodyPr>
          <a:lstStyle/>
          <a:p>
            <a:r>
              <a:rPr lang="en-US" b="1" dirty="0"/>
              <a:t>6</a:t>
            </a:r>
            <a:r>
              <a:rPr lang="en-US" b="1" dirty="0" smtClean="0"/>
              <a:t>.</a:t>
            </a:r>
            <a:r>
              <a:rPr lang="en-US" b="1" dirty="0"/>
              <a:t> Maintain your relationships.</a:t>
            </a:r>
            <a:br>
              <a:rPr lang="en-US" b="1" dirty="0"/>
            </a:br>
            <a:endParaRPr lang="ru-RU" dirty="0"/>
          </a:p>
        </p:txBody>
      </p:sp>
    </p:spTree>
    <p:extLst>
      <p:ext uri="{BB962C8B-B14F-4D97-AF65-F5344CB8AC3E}">
        <p14:creationId xmlns:p14="http://schemas.microsoft.com/office/powerpoint/2010/main" val="113449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1772816"/>
            <a:ext cx="3816423" cy="4353347"/>
          </a:xfrm>
        </p:spPr>
        <p:txBody>
          <a:bodyPr/>
          <a:lstStyle/>
          <a:p>
            <a:r>
              <a:rPr lang="en-US" dirty="0"/>
              <a:t>Although it pains me to admit it, a routine helps significantly in adjusting to a new place. </a:t>
            </a:r>
            <a:endParaRPr lang="en-US" dirty="0" smtClean="0"/>
          </a:p>
          <a:p>
            <a:r>
              <a:rPr lang="en-US" dirty="0"/>
              <a:t>Intentionally make time every day, no matter if its five minutes or two hours, to do things that you love and that make you genuinely happy.</a:t>
            </a:r>
            <a:endParaRPr lang="ru-RU" dirty="0"/>
          </a:p>
        </p:txBody>
      </p:sp>
      <p:sp>
        <p:nvSpPr>
          <p:cNvPr id="3" name="Title 2"/>
          <p:cNvSpPr>
            <a:spLocks noGrp="1"/>
          </p:cNvSpPr>
          <p:nvPr>
            <p:ph type="title"/>
          </p:nvPr>
        </p:nvSpPr>
        <p:spPr/>
        <p:txBody>
          <a:bodyPr>
            <a:normAutofit fontScale="90000"/>
          </a:bodyPr>
          <a:lstStyle/>
          <a:p>
            <a:r>
              <a:rPr lang="en-US" b="1" dirty="0"/>
              <a:t>7</a:t>
            </a:r>
            <a:r>
              <a:rPr lang="en-US" b="1" dirty="0" smtClean="0"/>
              <a:t>.</a:t>
            </a:r>
            <a:r>
              <a:rPr lang="en-US" b="1" dirty="0"/>
              <a:t> Set time each day to do what you love and what inspires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463" y="3429000"/>
            <a:ext cx="4931846" cy="3289541"/>
          </a:xfrm>
          <a:prstGeom prst="rect">
            <a:avLst/>
          </a:prstGeom>
        </p:spPr>
      </p:pic>
    </p:spTree>
    <p:extLst>
      <p:ext uri="{BB962C8B-B14F-4D97-AF65-F5344CB8AC3E}">
        <p14:creationId xmlns:p14="http://schemas.microsoft.com/office/powerpoint/2010/main" val="140589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76872"/>
            <a:ext cx="3959340" cy="3451225"/>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8.</a:t>
            </a:r>
            <a:r>
              <a:rPr lang="en-US" b="1" dirty="0"/>
              <a:t> Get involved</a:t>
            </a:r>
            <a:br>
              <a:rPr lang="en-US" b="1" dirty="0"/>
            </a:br>
            <a:endParaRPr lang="ru-RU" dirty="0"/>
          </a:p>
        </p:txBody>
      </p:sp>
      <p:sp>
        <p:nvSpPr>
          <p:cNvPr id="5" name="TextBox 4"/>
          <p:cNvSpPr txBox="1"/>
          <p:nvPr/>
        </p:nvSpPr>
        <p:spPr>
          <a:xfrm>
            <a:off x="4427984" y="2492896"/>
            <a:ext cx="4464496" cy="3693319"/>
          </a:xfrm>
          <a:prstGeom prst="rect">
            <a:avLst/>
          </a:prstGeom>
          <a:noFill/>
        </p:spPr>
        <p:txBody>
          <a:bodyPr wrap="square" rtlCol="0">
            <a:spAutoFit/>
          </a:bodyPr>
          <a:lstStyle/>
          <a:p>
            <a:pPr marL="285750" indent="-285750">
              <a:buFont typeface="Arial" pitchFamily="34" charset="0"/>
              <a:buChar char="•"/>
            </a:pPr>
            <a:r>
              <a:rPr lang="en-US" b="1" dirty="0">
                <a:solidFill>
                  <a:schemeClr val="accent1">
                    <a:lumMod val="50000"/>
                  </a:schemeClr>
                </a:solidFill>
              </a:rPr>
              <a:t> When you feel uncomfortable, sometimes </a:t>
            </a:r>
            <a:r>
              <a:rPr lang="en-US" b="1" dirty="0" smtClean="0">
                <a:solidFill>
                  <a:schemeClr val="accent1">
                    <a:lumMod val="50000"/>
                  </a:schemeClr>
                </a:solidFill>
              </a:rPr>
              <a:t>you </a:t>
            </a:r>
            <a:r>
              <a:rPr lang="en-US" b="1" dirty="0">
                <a:solidFill>
                  <a:schemeClr val="accent1">
                    <a:lumMod val="50000"/>
                  </a:schemeClr>
                </a:solidFill>
              </a:rPr>
              <a:t>just </a:t>
            </a:r>
            <a:r>
              <a:rPr lang="en-US" b="1" dirty="0" smtClean="0">
                <a:solidFill>
                  <a:schemeClr val="accent1">
                    <a:lumMod val="50000"/>
                  </a:schemeClr>
                </a:solidFill>
              </a:rPr>
              <a:t>have to dive </a:t>
            </a:r>
            <a:r>
              <a:rPr lang="en-US" b="1" dirty="0">
                <a:solidFill>
                  <a:schemeClr val="accent1">
                    <a:lumMod val="50000"/>
                  </a:schemeClr>
                </a:solidFill>
              </a:rPr>
              <a:t>in fearlessly</a:t>
            </a:r>
            <a:r>
              <a:rPr lang="en-US" b="1" dirty="0" smtClean="0">
                <a:solidFill>
                  <a:schemeClr val="accent1">
                    <a:lumMod val="50000"/>
                  </a:schemeClr>
                </a:solidFill>
              </a:rPr>
              <a:t>.</a:t>
            </a:r>
          </a:p>
          <a:p>
            <a:endParaRPr lang="en-US" b="1" dirty="0" smtClean="0">
              <a:solidFill>
                <a:schemeClr val="accent1">
                  <a:lumMod val="50000"/>
                </a:schemeClr>
              </a:solidFill>
            </a:endParaRPr>
          </a:p>
          <a:p>
            <a:pPr marL="285750" indent="-285750">
              <a:buFont typeface="Arial" pitchFamily="34" charset="0"/>
              <a:buChar char="•"/>
            </a:pPr>
            <a:r>
              <a:rPr lang="en-US" b="1" dirty="0">
                <a:solidFill>
                  <a:schemeClr val="accent1">
                    <a:lumMod val="50000"/>
                  </a:schemeClr>
                </a:solidFill>
              </a:rPr>
              <a:t>The more you put yourself in places that fit your interests and lifestyle, the easier it will be to find people you resonate with. </a:t>
            </a:r>
            <a:endParaRPr lang="en-US" b="1" dirty="0" smtClean="0">
              <a:solidFill>
                <a:schemeClr val="accent1">
                  <a:lumMod val="50000"/>
                </a:schemeClr>
              </a:solidFill>
            </a:endParaRPr>
          </a:p>
          <a:p>
            <a:endParaRPr lang="en-US" b="1" dirty="0" smtClean="0">
              <a:solidFill>
                <a:schemeClr val="accent1">
                  <a:lumMod val="50000"/>
                </a:schemeClr>
              </a:solidFill>
            </a:endParaRPr>
          </a:p>
          <a:p>
            <a:pPr marL="285750" indent="-285750">
              <a:buFont typeface="Arial" pitchFamily="34" charset="0"/>
              <a:buChar char="•"/>
            </a:pPr>
            <a:r>
              <a:rPr lang="en-US" b="1" dirty="0" smtClean="0">
                <a:solidFill>
                  <a:schemeClr val="accent1">
                    <a:lumMod val="50000"/>
                  </a:schemeClr>
                </a:solidFill>
              </a:rPr>
              <a:t>The </a:t>
            </a:r>
            <a:r>
              <a:rPr lang="en-US" b="1" dirty="0">
                <a:solidFill>
                  <a:schemeClr val="accent1">
                    <a:lumMod val="50000"/>
                  </a:schemeClr>
                </a:solidFill>
              </a:rPr>
              <a:t>more involved you are in the community you’re building a life in, the easier it will be to feel at home</a:t>
            </a:r>
            <a:r>
              <a:rPr lang="en-US" b="1" dirty="0" smtClean="0">
                <a:solidFill>
                  <a:schemeClr val="accent1">
                    <a:lumMod val="50000"/>
                  </a:schemeClr>
                </a:solidFill>
              </a:rPr>
              <a:t>.</a:t>
            </a:r>
          </a:p>
          <a:p>
            <a:pPr marL="285750" indent="-285750">
              <a:buFont typeface="Arial" pitchFamily="34" charset="0"/>
              <a:buChar char="•"/>
            </a:pPr>
            <a:r>
              <a:rPr lang="en-US" b="1" dirty="0" smtClean="0">
                <a:solidFill>
                  <a:schemeClr val="accent1">
                    <a:lumMod val="50000"/>
                  </a:schemeClr>
                </a:solidFill>
              </a:rPr>
              <a:t>DO SPORTS!</a:t>
            </a:r>
            <a:endParaRPr lang="ru-RU" b="1" dirty="0">
              <a:solidFill>
                <a:schemeClr val="accent1">
                  <a:lumMod val="50000"/>
                </a:schemeClr>
              </a:solidFill>
            </a:endParaRPr>
          </a:p>
        </p:txBody>
      </p:sp>
    </p:spTree>
    <p:extLst>
      <p:ext uri="{BB962C8B-B14F-4D97-AF65-F5344CB8AC3E}">
        <p14:creationId xmlns:p14="http://schemas.microsoft.com/office/powerpoint/2010/main" val="593227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553</TotalTime>
  <Words>1153</Words>
  <Application>Microsoft Office PowerPoint</Application>
  <PresentationFormat>On-screen Show (4:3)</PresentationFormat>
  <Paragraphs>111</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Waveform</vt:lpstr>
      <vt:lpstr>A Guide to Surviving in Bishkek, Kyrgyzstan</vt:lpstr>
      <vt:lpstr>  1. Remind yourself daily how courageous you are.   </vt:lpstr>
      <vt:lpstr>2. Lose your fear of solitude. </vt:lpstr>
      <vt:lpstr>3. Be gentle on yourself. </vt:lpstr>
      <vt:lpstr>  4. Appreciate the differences, don’t compare them.  </vt:lpstr>
      <vt:lpstr>5. Find the beauty in small things. </vt:lpstr>
      <vt:lpstr>6. Maintain your relationships. </vt:lpstr>
      <vt:lpstr>7. Set time each day to do what you love and what inspires you.</vt:lpstr>
      <vt:lpstr> 8. Get involved </vt:lpstr>
      <vt:lpstr>9. Eat healthy food</vt:lpstr>
      <vt:lpstr>PowerPoint Presentation</vt:lpstr>
      <vt:lpstr>PowerPoint Presentation</vt:lpstr>
      <vt:lpstr>Staying healthy is easy</vt:lpstr>
      <vt:lpstr>Basic health tips:</vt:lpstr>
      <vt:lpstr>Do not overuse drugs/medicine</vt:lpstr>
      <vt:lpstr>Feeling Sad? – Eat Bananas!</vt:lpstr>
      <vt:lpstr>Top Tips</vt:lpstr>
    </vt:vector>
  </TitlesOfParts>
  <Company>AUCA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Surviving in Bishkek, Kyrgyzstan</dc:title>
  <dc:creator>Kamilya Kadyrova</dc:creator>
  <cp:lastModifiedBy>Kamilya Kadyrova</cp:lastModifiedBy>
  <cp:revision>25</cp:revision>
  <dcterms:created xsi:type="dcterms:W3CDTF">2015-09-22T10:55:37Z</dcterms:created>
  <dcterms:modified xsi:type="dcterms:W3CDTF">2015-09-30T07:38:25Z</dcterms:modified>
</cp:coreProperties>
</file>